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58" r:id="rId2"/>
    <p:sldId id="380" r:id="rId3"/>
    <p:sldId id="371"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80" d="100"/>
          <a:sy n="80" d="100"/>
        </p:scale>
        <p:origin x="264" y="4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10"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Caroline" userId="283b1959-9dcd-4a15-bad2-dde210836df9" providerId="ADAL" clId="{CF9DE7D4-A075-403E-98AF-B5DA87D4C3F8}"/>
    <pc:docChg chg="modSld">
      <pc:chgData name="Alexander, Caroline" userId="283b1959-9dcd-4a15-bad2-dde210836df9" providerId="ADAL" clId="{CF9DE7D4-A075-403E-98AF-B5DA87D4C3F8}" dt="2026-06-30T13:42:11.180" v="12" actId="20577"/>
      <pc:docMkLst>
        <pc:docMk/>
      </pc:docMkLst>
      <pc:sldChg chg="modSp mod">
        <pc:chgData name="Alexander, Caroline" userId="283b1959-9dcd-4a15-bad2-dde210836df9" providerId="ADAL" clId="{CF9DE7D4-A075-403E-98AF-B5DA87D4C3F8}" dt="2026-06-30T13:42:11.180" v="12" actId="20577"/>
        <pc:sldMkLst>
          <pc:docMk/>
          <pc:sldMk cId="483006973" sldId="371"/>
        </pc:sldMkLst>
        <pc:spChg chg="mod">
          <ac:chgData name="Alexander, Caroline" userId="283b1959-9dcd-4a15-bad2-dde210836df9" providerId="ADAL" clId="{CF9DE7D4-A075-403E-98AF-B5DA87D4C3F8}" dt="2026-06-30T13:42:11.180" v="12" actId="20577"/>
          <ac:spMkLst>
            <pc:docMk/>
            <pc:sldMk cId="483006973" sldId="371"/>
            <ac:spMk id="11" creationId="{ECC117D3-202C-4507-F648-908441EF696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521F08-AA31-4864-81EB-5B952BF7E65A}" type="datetimeFigureOut">
              <a:rPr lang="en-GB" smtClean="0"/>
              <a:t>30/06/2026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EEEF0D-BA73-40BA-A716-DD8A3059F60D}" type="slidenum">
              <a:rPr lang="en-GB" smtClean="0"/>
              <a:t>‹#›</a:t>
            </a:fld>
            <a:endParaRPr lang="en-GB"/>
          </a:p>
        </p:txBody>
      </p:sp>
    </p:spTree>
    <p:extLst>
      <p:ext uri="{BB962C8B-B14F-4D97-AF65-F5344CB8AC3E}">
        <p14:creationId xmlns:p14="http://schemas.microsoft.com/office/powerpoint/2010/main" val="2936110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C3CFAB-F6FC-7EEF-4352-33340163C7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92ABD4-E572-8238-A133-7F383B5CB3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F381FC-4F1A-CB71-2DC1-F525F4E1A37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E942FF5-E887-AD3A-0E31-B1A6CE146567}"/>
              </a:ext>
            </a:extLst>
          </p:cNvPr>
          <p:cNvSpPr>
            <a:spLocks noGrp="1"/>
          </p:cNvSpPr>
          <p:nvPr>
            <p:ph type="sldNum" sz="quarter" idx="5"/>
          </p:nvPr>
        </p:nvSpPr>
        <p:spPr/>
        <p:txBody>
          <a:bodyPr/>
          <a:lstStyle/>
          <a:p>
            <a:fld id="{30F06358-1158-4770-B0C1-7A0209B5FEE0}" type="slidenum">
              <a:rPr lang="en-GB" smtClean="0"/>
              <a:t>2</a:t>
            </a:fld>
            <a:endParaRPr lang="en-GB" dirty="0"/>
          </a:p>
        </p:txBody>
      </p:sp>
    </p:spTree>
    <p:extLst>
      <p:ext uri="{BB962C8B-B14F-4D97-AF65-F5344CB8AC3E}">
        <p14:creationId xmlns:p14="http://schemas.microsoft.com/office/powerpoint/2010/main" val="34616855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936BA-2B36-FAC6-1E45-6AAC4ED1AA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9F5937-F4F5-6069-C4B3-275A19D6C6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56B649-AA33-506B-AC48-02A1CB5B60F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5B53889-8BCE-5D30-17A0-B08A9FF7A120}"/>
              </a:ext>
            </a:extLst>
          </p:cNvPr>
          <p:cNvSpPr>
            <a:spLocks noGrp="1"/>
          </p:cNvSpPr>
          <p:nvPr>
            <p:ph type="sldNum" sz="quarter" idx="5"/>
          </p:nvPr>
        </p:nvSpPr>
        <p:spPr/>
        <p:txBody>
          <a:bodyPr/>
          <a:lstStyle/>
          <a:p>
            <a:fld id="{30F06358-1158-4770-B0C1-7A0209B5FEE0}" type="slidenum">
              <a:rPr lang="en-GB" smtClean="0"/>
              <a:t>3</a:t>
            </a:fld>
            <a:endParaRPr lang="en-GB" dirty="0"/>
          </a:p>
        </p:txBody>
      </p:sp>
    </p:spTree>
    <p:extLst>
      <p:ext uri="{BB962C8B-B14F-4D97-AF65-F5344CB8AC3E}">
        <p14:creationId xmlns:p14="http://schemas.microsoft.com/office/powerpoint/2010/main" val="11710417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93336-B8E2-C95A-AC5D-1D271311FCEC}"/>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00ADBF8E-AF9B-FD90-8A53-53DDEE6E8E1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7774BB14-F343-9344-CCA7-B1201D173802}"/>
              </a:ext>
            </a:extLst>
          </p:cNvPr>
          <p:cNvSpPr>
            <a:spLocks noGrp="1"/>
          </p:cNvSpPr>
          <p:nvPr>
            <p:ph type="dt" sz="half" idx="10"/>
          </p:nvPr>
        </p:nvSpPr>
        <p:spPr/>
        <p:txBody>
          <a:bodyPr/>
          <a:lstStyle/>
          <a:p>
            <a:fld id="{0BFA1DFB-FC60-47B1-80FC-E6C22ADCF33E}" type="datetimeFigureOut">
              <a:rPr lang="en-GB" smtClean="0"/>
              <a:t>30/06/2026</a:t>
            </a:fld>
            <a:endParaRPr lang="en-GB"/>
          </a:p>
        </p:txBody>
      </p:sp>
      <p:sp>
        <p:nvSpPr>
          <p:cNvPr id="5" name="Footer Placeholder 4">
            <a:extLst>
              <a:ext uri="{FF2B5EF4-FFF2-40B4-BE49-F238E27FC236}">
                <a16:creationId xmlns:a16="http://schemas.microsoft.com/office/drawing/2014/main" id="{740E34E3-362A-3AA3-868F-927DF853F1F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2E38E94-1252-DDD0-3600-EBD911807629}"/>
              </a:ext>
            </a:extLst>
          </p:cNvPr>
          <p:cNvSpPr>
            <a:spLocks noGrp="1"/>
          </p:cNvSpPr>
          <p:nvPr>
            <p:ph type="sldNum" sz="quarter" idx="12"/>
          </p:nvPr>
        </p:nvSpPr>
        <p:spPr/>
        <p:txBody>
          <a:bodyPr/>
          <a:lstStyle/>
          <a:p>
            <a:fld id="{9785FAEE-C610-43EC-BF7D-D63A1D770D68}" type="slidenum">
              <a:rPr lang="en-GB" smtClean="0"/>
              <a:t>‹#›</a:t>
            </a:fld>
            <a:endParaRPr lang="en-GB"/>
          </a:p>
        </p:txBody>
      </p:sp>
    </p:spTree>
    <p:extLst>
      <p:ext uri="{BB962C8B-B14F-4D97-AF65-F5344CB8AC3E}">
        <p14:creationId xmlns:p14="http://schemas.microsoft.com/office/powerpoint/2010/main" val="8012786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DD68AF-FE60-4491-2CAA-6086EA811FC2}"/>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FF44E807-5A14-DB5A-11BF-D86F0BA1AC3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E035BE87-F002-B7B8-A541-AD5FBF305226}"/>
              </a:ext>
            </a:extLst>
          </p:cNvPr>
          <p:cNvSpPr>
            <a:spLocks noGrp="1"/>
          </p:cNvSpPr>
          <p:nvPr>
            <p:ph type="dt" sz="half" idx="10"/>
          </p:nvPr>
        </p:nvSpPr>
        <p:spPr/>
        <p:txBody>
          <a:bodyPr/>
          <a:lstStyle/>
          <a:p>
            <a:fld id="{0BFA1DFB-FC60-47B1-80FC-E6C22ADCF33E}" type="datetimeFigureOut">
              <a:rPr lang="en-GB" smtClean="0"/>
              <a:t>30/06/2026</a:t>
            </a:fld>
            <a:endParaRPr lang="en-GB"/>
          </a:p>
        </p:txBody>
      </p:sp>
      <p:sp>
        <p:nvSpPr>
          <p:cNvPr id="5" name="Footer Placeholder 4">
            <a:extLst>
              <a:ext uri="{FF2B5EF4-FFF2-40B4-BE49-F238E27FC236}">
                <a16:creationId xmlns:a16="http://schemas.microsoft.com/office/drawing/2014/main" id="{79A31F2A-A782-C4DF-7D93-129929FFCF3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6F137B6-77B4-C60C-298C-835883EA324C}"/>
              </a:ext>
            </a:extLst>
          </p:cNvPr>
          <p:cNvSpPr>
            <a:spLocks noGrp="1"/>
          </p:cNvSpPr>
          <p:nvPr>
            <p:ph type="sldNum" sz="quarter" idx="12"/>
          </p:nvPr>
        </p:nvSpPr>
        <p:spPr/>
        <p:txBody>
          <a:bodyPr/>
          <a:lstStyle/>
          <a:p>
            <a:fld id="{9785FAEE-C610-43EC-BF7D-D63A1D770D68}" type="slidenum">
              <a:rPr lang="en-GB" smtClean="0"/>
              <a:t>‹#›</a:t>
            </a:fld>
            <a:endParaRPr lang="en-GB"/>
          </a:p>
        </p:txBody>
      </p:sp>
    </p:spTree>
    <p:extLst>
      <p:ext uri="{BB962C8B-B14F-4D97-AF65-F5344CB8AC3E}">
        <p14:creationId xmlns:p14="http://schemas.microsoft.com/office/powerpoint/2010/main" val="21643135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8126DBF-7D58-E15F-BF4F-2D9105EC7363}"/>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6DEE011C-FC7F-C26D-85FE-A0D55EF8C04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7B8B8708-DBC8-3704-F646-97A744D047EB}"/>
              </a:ext>
            </a:extLst>
          </p:cNvPr>
          <p:cNvSpPr>
            <a:spLocks noGrp="1"/>
          </p:cNvSpPr>
          <p:nvPr>
            <p:ph type="dt" sz="half" idx="10"/>
          </p:nvPr>
        </p:nvSpPr>
        <p:spPr/>
        <p:txBody>
          <a:bodyPr/>
          <a:lstStyle/>
          <a:p>
            <a:fld id="{0BFA1DFB-FC60-47B1-80FC-E6C22ADCF33E}" type="datetimeFigureOut">
              <a:rPr lang="en-GB" smtClean="0"/>
              <a:t>30/06/2026</a:t>
            </a:fld>
            <a:endParaRPr lang="en-GB"/>
          </a:p>
        </p:txBody>
      </p:sp>
      <p:sp>
        <p:nvSpPr>
          <p:cNvPr id="5" name="Footer Placeholder 4">
            <a:extLst>
              <a:ext uri="{FF2B5EF4-FFF2-40B4-BE49-F238E27FC236}">
                <a16:creationId xmlns:a16="http://schemas.microsoft.com/office/drawing/2014/main" id="{A68C9E1F-DB23-4455-2913-999695B66AE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0085AFA-DC03-A9E1-66F5-0BA60D24BD32}"/>
              </a:ext>
            </a:extLst>
          </p:cNvPr>
          <p:cNvSpPr>
            <a:spLocks noGrp="1"/>
          </p:cNvSpPr>
          <p:nvPr>
            <p:ph type="sldNum" sz="quarter" idx="12"/>
          </p:nvPr>
        </p:nvSpPr>
        <p:spPr/>
        <p:txBody>
          <a:bodyPr/>
          <a:lstStyle/>
          <a:p>
            <a:fld id="{9785FAEE-C610-43EC-BF7D-D63A1D770D68}" type="slidenum">
              <a:rPr lang="en-GB" smtClean="0"/>
              <a:t>‹#›</a:t>
            </a:fld>
            <a:endParaRPr lang="en-GB"/>
          </a:p>
        </p:txBody>
      </p:sp>
    </p:spTree>
    <p:extLst>
      <p:ext uri="{BB962C8B-B14F-4D97-AF65-F5344CB8AC3E}">
        <p14:creationId xmlns:p14="http://schemas.microsoft.com/office/powerpoint/2010/main" val="638736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28FED-954F-4885-C143-3F830524AF52}"/>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23C2ED88-79CF-988C-2D46-900D3192F33B}"/>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1D5A54C-4B80-30DE-816C-1CAE0FFFCBD0}"/>
              </a:ext>
            </a:extLst>
          </p:cNvPr>
          <p:cNvSpPr>
            <a:spLocks noGrp="1"/>
          </p:cNvSpPr>
          <p:nvPr>
            <p:ph type="dt" sz="half" idx="10"/>
          </p:nvPr>
        </p:nvSpPr>
        <p:spPr/>
        <p:txBody>
          <a:bodyPr/>
          <a:lstStyle/>
          <a:p>
            <a:fld id="{0BFA1DFB-FC60-47B1-80FC-E6C22ADCF33E}" type="datetimeFigureOut">
              <a:rPr lang="en-GB" smtClean="0"/>
              <a:t>30/06/2026</a:t>
            </a:fld>
            <a:endParaRPr lang="en-GB"/>
          </a:p>
        </p:txBody>
      </p:sp>
      <p:sp>
        <p:nvSpPr>
          <p:cNvPr id="5" name="Footer Placeholder 4">
            <a:extLst>
              <a:ext uri="{FF2B5EF4-FFF2-40B4-BE49-F238E27FC236}">
                <a16:creationId xmlns:a16="http://schemas.microsoft.com/office/drawing/2014/main" id="{4BC2EB11-DC94-30B7-C86D-9DC3CD11859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004317A-1DF1-E5A0-13B3-28F2C84B5610}"/>
              </a:ext>
            </a:extLst>
          </p:cNvPr>
          <p:cNvSpPr>
            <a:spLocks noGrp="1"/>
          </p:cNvSpPr>
          <p:nvPr>
            <p:ph type="sldNum" sz="quarter" idx="12"/>
          </p:nvPr>
        </p:nvSpPr>
        <p:spPr/>
        <p:txBody>
          <a:bodyPr/>
          <a:lstStyle/>
          <a:p>
            <a:fld id="{9785FAEE-C610-43EC-BF7D-D63A1D770D68}" type="slidenum">
              <a:rPr lang="en-GB" smtClean="0"/>
              <a:t>‹#›</a:t>
            </a:fld>
            <a:endParaRPr lang="en-GB"/>
          </a:p>
        </p:txBody>
      </p:sp>
    </p:spTree>
    <p:extLst>
      <p:ext uri="{BB962C8B-B14F-4D97-AF65-F5344CB8AC3E}">
        <p14:creationId xmlns:p14="http://schemas.microsoft.com/office/powerpoint/2010/main" val="2286800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EF27FF-AFAE-F3FA-74DA-D9AC99626FC1}"/>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C1204986-4A22-D7EA-AACC-5DD90C445C2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F49C962D-239C-53D4-BC4D-06C7C8F3E1D5}"/>
              </a:ext>
            </a:extLst>
          </p:cNvPr>
          <p:cNvSpPr>
            <a:spLocks noGrp="1"/>
          </p:cNvSpPr>
          <p:nvPr>
            <p:ph type="dt" sz="half" idx="10"/>
          </p:nvPr>
        </p:nvSpPr>
        <p:spPr/>
        <p:txBody>
          <a:bodyPr/>
          <a:lstStyle/>
          <a:p>
            <a:fld id="{0BFA1DFB-FC60-47B1-80FC-E6C22ADCF33E}" type="datetimeFigureOut">
              <a:rPr lang="en-GB" smtClean="0"/>
              <a:t>30/06/2026</a:t>
            </a:fld>
            <a:endParaRPr lang="en-GB"/>
          </a:p>
        </p:txBody>
      </p:sp>
      <p:sp>
        <p:nvSpPr>
          <p:cNvPr id="5" name="Footer Placeholder 4">
            <a:extLst>
              <a:ext uri="{FF2B5EF4-FFF2-40B4-BE49-F238E27FC236}">
                <a16:creationId xmlns:a16="http://schemas.microsoft.com/office/drawing/2014/main" id="{95C4CBF3-8BC2-67DA-F377-EBF5A10004E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3CE6F4C-AB31-596E-360C-428D941E7763}"/>
              </a:ext>
            </a:extLst>
          </p:cNvPr>
          <p:cNvSpPr>
            <a:spLocks noGrp="1"/>
          </p:cNvSpPr>
          <p:nvPr>
            <p:ph type="sldNum" sz="quarter" idx="12"/>
          </p:nvPr>
        </p:nvSpPr>
        <p:spPr/>
        <p:txBody>
          <a:bodyPr/>
          <a:lstStyle/>
          <a:p>
            <a:fld id="{9785FAEE-C610-43EC-BF7D-D63A1D770D68}" type="slidenum">
              <a:rPr lang="en-GB" smtClean="0"/>
              <a:t>‹#›</a:t>
            </a:fld>
            <a:endParaRPr lang="en-GB"/>
          </a:p>
        </p:txBody>
      </p:sp>
    </p:spTree>
    <p:extLst>
      <p:ext uri="{BB962C8B-B14F-4D97-AF65-F5344CB8AC3E}">
        <p14:creationId xmlns:p14="http://schemas.microsoft.com/office/powerpoint/2010/main" val="6764664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97CA2-AC7E-2C22-648F-4F992ACBC2C0}"/>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FDEA06D8-16E5-B52D-9002-B4380329D2E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6349D33F-137F-85C6-74CE-897B4D2CDA48}"/>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D9996CA2-95EC-2A4B-4B2B-60BC4768E25B}"/>
              </a:ext>
            </a:extLst>
          </p:cNvPr>
          <p:cNvSpPr>
            <a:spLocks noGrp="1"/>
          </p:cNvSpPr>
          <p:nvPr>
            <p:ph type="dt" sz="half" idx="10"/>
          </p:nvPr>
        </p:nvSpPr>
        <p:spPr/>
        <p:txBody>
          <a:bodyPr/>
          <a:lstStyle/>
          <a:p>
            <a:fld id="{0BFA1DFB-FC60-47B1-80FC-E6C22ADCF33E}" type="datetimeFigureOut">
              <a:rPr lang="en-GB" smtClean="0"/>
              <a:t>30/06/2026</a:t>
            </a:fld>
            <a:endParaRPr lang="en-GB"/>
          </a:p>
        </p:txBody>
      </p:sp>
      <p:sp>
        <p:nvSpPr>
          <p:cNvPr id="6" name="Footer Placeholder 5">
            <a:extLst>
              <a:ext uri="{FF2B5EF4-FFF2-40B4-BE49-F238E27FC236}">
                <a16:creationId xmlns:a16="http://schemas.microsoft.com/office/drawing/2014/main" id="{890BCE9E-FE4A-C6B9-8278-4F19DF57DEE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041328E-14E9-41D1-8FBC-C8BA95AB3B7C}"/>
              </a:ext>
            </a:extLst>
          </p:cNvPr>
          <p:cNvSpPr>
            <a:spLocks noGrp="1"/>
          </p:cNvSpPr>
          <p:nvPr>
            <p:ph type="sldNum" sz="quarter" idx="12"/>
          </p:nvPr>
        </p:nvSpPr>
        <p:spPr/>
        <p:txBody>
          <a:bodyPr/>
          <a:lstStyle/>
          <a:p>
            <a:fld id="{9785FAEE-C610-43EC-BF7D-D63A1D770D68}" type="slidenum">
              <a:rPr lang="en-GB" smtClean="0"/>
              <a:t>‹#›</a:t>
            </a:fld>
            <a:endParaRPr lang="en-GB"/>
          </a:p>
        </p:txBody>
      </p:sp>
    </p:spTree>
    <p:extLst>
      <p:ext uri="{BB962C8B-B14F-4D97-AF65-F5344CB8AC3E}">
        <p14:creationId xmlns:p14="http://schemas.microsoft.com/office/powerpoint/2010/main" val="13895587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B9CF0-3422-3563-DD8F-83FA92FAF0E2}"/>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2B239357-ED40-F290-E58A-DD7E1152A6F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B8D29589-B53A-242B-C118-13802B38E89C}"/>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C118A724-5227-0497-CC29-13604B29938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3A711B84-E5E2-E99D-30E6-58F2B607D4D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D0D12C17-5521-8676-B1C8-78E59CF9C4D5}"/>
              </a:ext>
            </a:extLst>
          </p:cNvPr>
          <p:cNvSpPr>
            <a:spLocks noGrp="1"/>
          </p:cNvSpPr>
          <p:nvPr>
            <p:ph type="dt" sz="half" idx="10"/>
          </p:nvPr>
        </p:nvSpPr>
        <p:spPr/>
        <p:txBody>
          <a:bodyPr/>
          <a:lstStyle/>
          <a:p>
            <a:fld id="{0BFA1DFB-FC60-47B1-80FC-E6C22ADCF33E}" type="datetimeFigureOut">
              <a:rPr lang="en-GB" smtClean="0"/>
              <a:t>30/06/2026</a:t>
            </a:fld>
            <a:endParaRPr lang="en-GB"/>
          </a:p>
        </p:txBody>
      </p:sp>
      <p:sp>
        <p:nvSpPr>
          <p:cNvPr id="8" name="Footer Placeholder 7">
            <a:extLst>
              <a:ext uri="{FF2B5EF4-FFF2-40B4-BE49-F238E27FC236}">
                <a16:creationId xmlns:a16="http://schemas.microsoft.com/office/drawing/2014/main" id="{CC713AFD-F2BC-F7D6-A48C-D0FBF5EC944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A052DE7-308F-2087-E8D4-ACEA8C7FA129}"/>
              </a:ext>
            </a:extLst>
          </p:cNvPr>
          <p:cNvSpPr>
            <a:spLocks noGrp="1"/>
          </p:cNvSpPr>
          <p:nvPr>
            <p:ph type="sldNum" sz="quarter" idx="12"/>
          </p:nvPr>
        </p:nvSpPr>
        <p:spPr/>
        <p:txBody>
          <a:bodyPr/>
          <a:lstStyle/>
          <a:p>
            <a:fld id="{9785FAEE-C610-43EC-BF7D-D63A1D770D68}" type="slidenum">
              <a:rPr lang="en-GB" smtClean="0"/>
              <a:t>‹#›</a:t>
            </a:fld>
            <a:endParaRPr lang="en-GB"/>
          </a:p>
        </p:txBody>
      </p:sp>
    </p:spTree>
    <p:extLst>
      <p:ext uri="{BB962C8B-B14F-4D97-AF65-F5344CB8AC3E}">
        <p14:creationId xmlns:p14="http://schemas.microsoft.com/office/powerpoint/2010/main" val="23327418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DE1E0E-8EB8-AF90-C3E9-3712129FBBCD}"/>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E4880C6F-6400-F2B1-1685-5A556F0E1444}"/>
              </a:ext>
            </a:extLst>
          </p:cNvPr>
          <p:cNvSpPr>
            <a:spLocks noGrp="1"/>
          </p:cNvSpPr>
          <p:nvPr>
            <p:ph type="dt" sz="half" idx="10"/>
          </p:nvPr>
        </p:nvSpPr>
        <p:spPr/>
        <p:txBody>
          <a:bodyPr/>
          <a:lstStyle/>
          <a:p>
            <a:fld id="{0BFA1DFB-FC60-47B1-80FC-E6C22ADCF33E}" type="datetimeFigureOut">
              <a:rPr lang="en-GB" smtClean="0"/>
              <a:t>30/06/2026</a:t>
            </a:fld>
            <a:endParaRPr lang="en-GB"/>
          </a:p>
        </p:txBody>
      </p:sp>
      <p:sp>
        <p:nvSpPr>
          <p:cNvPr id="4" name="Footer Placeholder 3">
            <a:extLst>
              <a:ext uri="{FF2B5EF4-FFF2-40B4-BE49-F238E27FC236}">
                <a16:creationId xmlns:a16="http://schemas.microsoft.com/office/drawing/2014/main" id="{5C706716-E859-A62C-0621-50354E07441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4788236-9612-34D8-52F2-2C43D7E926CD}"/>
              </a:ext>
            </a:extLst>
          </p:cNvPr>
          <p:cNvSpPr>
            <a:spLocks noGrp="1"/>
          </p:cNvSpPr>
          <p:nvPr>
            <p:ph type="sldNum" sz="quarter" idx="12"/>
          </p:nvPr>
        </p:nvSpPr>
        <p:spPr/>
        <p:txBody>
          <a:bodyPr/>
          <a:lstStyle/>
          <a:p>
            <a:fld id="{9785FAEE-C610-43EC-BF7D-D63A1D770D68}" type="slidenum">
              <a:rPr lang="en-GB" smtClean="0"/>
              <a:t>‹#›</a:t>
            </a:fld>
            <a:endParaRPr lang="en-GB"/>
          </a:p>
        </p:txBody>
      </p:sp>
    </p:spTree>
    <p:extLst>
      <p:ext uri="{BB962C8B-B14F-4D97-AF65-F5344CB8AC3E}">
        <p14:creationId xmlns:p14="http://schemas.microsoft.com/office/powerpoint/2010/main" val="16784815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C292736-59F1-34CE-73E7-46B54E458FD7}"/>
              </a:ext>
            </a:extLst>
          </p:cNvPr>
          <p:cNvSpPr>
            <a:spLocks noGrp="1"/>
          </p:cNvSpPr>
          <p:nvPr>
            <p:ph type="dt" sz="half" idx="10"/>
          </p:nvPr>
        </p:nvSpPr>
        <p:spPr/>
        <p:txBody>
          <a:bodyPr/>
          <a:lstStyle/>
          <a:p>
            <a:fld id="{0BFA1DFB-FC60-47B1-80FC-E6C22ADCF33E}" type="datetimeFigureOut">
              <a:rPr lang="en-GB" smtClean="0"/>
              <a:t>30/06/2026</a:t>
            </a:fld>
            <a:endParaRPr lang="en-GB"/>
          </a:p>
        </p:txBody>
      </p:sp>
      <p:sp>
        <p:nvSpPr>
          <p:cNvPr id="3" name="Footer Placeholder 2">
            <a:extLst>
              <a:ext uri="{FF2B5EF4-FFF2-40B4-BE49-F238E27FC236}">
                <a16:creationId xmlns:a16="http://schemas.microsoft.com/office/drawing/2014/main" id="{A2B677C4-CC84-9C48-5A51-1F736F48C2D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E713745-743B-9CF2-A8DF-D41A491004BB}"/>
              </a:ext>
            </a:extLst>
          </p:cNvPr>
          <p:cNvSpPr>
            <a:spLocks noGrp="1"/>
          </p:cNvSpPr>
          <p:nvPr>
            <p:ph type="sldNum" sz="quarter" idx="12"/>
          </p:nvPr>
        </p:nvSpPr>
        <p:spPr/>
        <p:txBody>
          <a:bodyPr/>
          <a:lstStyle/>
          <a:p>
            <a:fld id="{9785FAEE-C610-43EC-BF7D-D63A1D770D68}" type="slidenum">
              <a:rPr lang="en-GB" smtClean="0"/>
              <a:t>‹#›</a:t>
            </a:fld>
            <a:endParaRPr lang="en-GB"/>
          </a:p>
        </p:txBody>
      </p:sp>
    </p:spTree>
    <p:extLst>
      <p:ext uri="{BB962C8B-B14F-4D97-AF65-F5344CB8AC3E}">
        <p14:creationId xmlns:p14="http://schemas.microsoft.com/office/powerpoint/2010/main" val="9110350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48930-D91A-CB6D-5742-793F3CBEF3F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6EC78D91-F4AD-1569-14C5-9DA5BDD1F7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FD6F2EF0-613C-1EC3-663A-08509CF5D6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7526567-2301-BBFC-205A-4C4A4C9C7ACA}"/>
              </a:ext>
            </a:extLst>
          </p:cNvPr>
          <p:cNvSpPr>
            <a:spLocks noGrp="1"/>
          </p:cNvSpPr>
          <p:nvPr>
            <p:ph type="dt" sz="half" idx="10"/>
          </p:nvPr>
        </p:nvSpPr>
        <p:spPr/>
        <p:txBody>
          <a:bodyPr/>
          <a:lstStyle/>
          <a:p>
            <a:fld id="{0BFA1DFB-FC60-47B1-80FC-E6C22ADCF33E}" type="datetimeFigureOut">
              <a:rPr lang="en-GB" smtClean="0"/>
              <a:t>30/06/2026</a:t>
            </a:fld>
            <a:endParaRPr lang="en-GB"/>
          </a:p>
        </p:txBody>
      </p:sp>
      <p:sp>
        <p:nvSpPr>
          <p:cNvPr id="6" name="Footer Placeholder 5">
            <a:extLst>
              <a:ext uri="{FF2B5EF4-FFF2-40B4-BE49-F238E27FC236}">
                <a16:creationId xmlns:a16="http://schemas.microsoft.com/office/drawing/2014/main" id="{B1A5E756-B7A1-C04C-8525-C3CB84AFD30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AB34C55-86B4-80D2-561C-2A225B664FF1}"/>
              </a:ext>
            </a:extLst>
          </p:cNvPr>
          <p:cNvSpPr>
            <a:spLocks noGrp="1"/>
          </p:cNvSpPr>
          <p:nvPr>
            <p:ph type="sldNum" sz="quarter" idx="12"/>
          </p:nvPr>
        </p:nvSpPr>
        <p:spPr/>
        <p:txBody>
          <a:bodyPr/>
          <a:lstStyle/>
          <a:p>
            <a:fld id="{9785FAEE-C610-43EC-BF7D-D63A1D770D68}" type="slidenum">
              <a:rPr lang="en-GB" smtClean="0"/>
              <a:t>‹#›</a:t>
            </a:fld>
            <a:endParaRPr lang="en-GB"/>
          </a:p>
        </p:txBody>
      </p:sp>
    </p:spTree>
    <p:extLst>
      <p:ext uri="{BB962C8B-B14F-4D97-AF65-F5344CB8AC3E}">
        <p14:creationId xmlns:p14="http://schemas.microsoft.com/office/powerpoint/2010/main" val="982775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279CA-6C9F-7A34-2F68-A20502F8507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322F6744-A7D7-0877-3769-49F54F7CFB8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880E3D5-C219-22A6-16D3-010A4833E8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C3922BC-4AC1-9305-49CF-EEE0B1C72853}"/>
              </a:ext>
            </a:extLst>
          </p:cNvPr>
          <p:cNvSpPr>
            <a:spLocks noGrp="1"/>
          </p:cNvSpPr>
          <p:nvPr>
            <p:ph type="dt" sz="half" idx="10"/>
          </p:nvPr>
        </p:nvSpPr>
        <p:spPr/>
        <p:txBody>
          <a:bodyPr/>
          <a:lstStyle/>
          <a:p>
            <a:fld id="{0BFA1DFB-FC60-47B1-80FC-E6C22ADCF33E}" type="datetimeFigureOut">
              <a:rPr lang="en-GB" smtClean="0"/>
              <a:t>30/06/2026</a:t>
            </a:fld>
            <a:endParaRPr lang="en-GB"/>
          </a:p>
        </p:txBody>
      </p:sp>
      <p:sp>
        <p:nvSpPr>
          <p:cNvPr id="6" name="Footer Placeholder 5">
            <a:extLst>
              <a:ext uri="{FF2B5EF4-FFF2-40B4-BE49-F238E27FC236}">
                <a16:creationId xmlns:a16="http://schemas.microsoft.com/office/drawing/2014/main" id="{A95899EE-7B00-2271-EA53-92EBED4CAEB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A36F60B-A453-8B32-3D0F-310462B3BA1F}"/>
              </a:ext>
            </a:extLst>
          </p:cNvPr>
          <p:cNvSpPr>
            <a:spLocks noGrp="1"/>
          </p:cNvSpPr>
          <p:nvPr>
            <p:ph type="sldNum" sz="quarter" idx="12"/>
          </p:nvPr>
        </p:nvSpPr>
        <p:spPr/>
        <p:txBody>
          <a:bodyPr/>
          <a:lstStyle/>
          <a:p>
            <a:fld id="{9785FAEE-C610-43EC-BF7D-D63A1D770D68}" type="slidenum">
              <a:rPr lang="en-GB" smtClean="0"/>
              <a:t>‹#›</a:t>
            </a:fld>
            <a:endParaRPr lang="en-GB"/>
          </a:p>
        </p:txBody>
      </p:sp>
    </p:spTree>
    <p:extLst>
      <p:ext uri="{BB962C8B-B14F-4D97-AF65-F5344CB8AC3E}">
        <p14:creationId xmlns:p14="http://schemas.microsoft.com/office/powerpoint/2010/main" val="37689141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0EAF48-B3BF-2E07-9467-41451033182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1D1B43C0-457D-3CDD-163E-682C368105F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CD25641-ACBF-E10A-0A90-5926221E9BC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BFA1DFB-FC60-47B1-80FC-E6C22ADCF33E}" type="datetimeFigureOut">
              <a:rPr lang="en-GB" smtClean="0"/>
              <a:t>30/06/2026</a:t>
            </a:fld>
            <a:endParaRPr lang="en-GB"/>
          </a:p>
        </p:txBody>
      </p:sp>
      <p:sp>
        <p:nvSpPr>
          <p:cNvPr id="5" name="Footer Placeholder 4">
            <a:extLst>
              <a:ext uri="{FF2B5EF4-FFF2-40B4-BE49-F238E27FC236}">
                <a16:creationId xmlns:a16="http://schemas.microsoft.com/office/drawing/2014/main" id="{89BD399E-F854-ACDB-BA6E-F8F9AC96288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FA624965-0CF0-751D-F441-CC687C970BC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85FAEE-C610-43EC-BF7D-D63A1D770D68}" type="slidenum">
              <a:rPr lang="en-GB" smtClean="0"/>
              <a:t>‹#›</a:t>
            </a:fld>
            <a:endParaRPr lang="en-GB"/>
          </a:p>
        </p:txBody>
      </p:sp>
    </p:spTree>
    <p:extLst>
      <p:ext uri="{BB962C8B-B14F-4D97-AF65-F5344CB8AC3E}">
        <p14:creationId xmlns:p14="http://schemas.microsoft.com/office/powerpoint/2010/main" val="4136927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white rectangular object with a logo and text&#10;&#10;AI-generated content may be incorrect.">
            <a:extLst>
              <a:ext uri="{FF2B5EF4-FFF2-40B4-BE49-F238E27FC236}">
                <a16:creationId xmlns:a16="http://schemas.microsoft.com/office/drawing/2014/main" id="{2CBA6BED-C9AF-8F74-2226-F3F6BE0E4A0C}"/>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63218" y="-35560"/>
            <a:ext cx="12318436" cy="6929120"/>
          </a:xfrm>
          <a:prstGeom prst="rect">
            <a:avLst/>
          </a:prstGeom>
        </p:spPr>
      </p:pic>
      <p:sp>
        <p:nvSpPr>
          <p:cNvPr id="8" name="TextBox 7">
            <a:extLst>
              <a:ext uri="{FF2B5EF4-FFF2-40B4-BE49-F238E27FC236}">
                <a16:creationId xmlns:a16="http://schemas.microsoft.com/office/drawing/2014/main" id="{047AD0DE-694D-8129-9AAA-9116CF8BAE8D}"/>
              </a:ext>
            </a:extLst>
          </p:cNvPr>
          <p:cNvSpPr txBox="1"/>
          <p:nvPr/>
        </p:nvSpPr>
        <p:spPr>
          <a:xfrm>
            <a:off x="1788583" y="3169948"/>
            <a:ext cx="8614834" cy="1446550"/>
          </a:xfrm>
          <a:prstGeom prst="rect">
            <a:avLst/>
          </a:prstGeom>
          <a:noFill/>
        </p:spPr>
        <p:txBody>
          <a:bodyPr wrap="square" rtlCol="0">
            <a:spAutoFit/>
          </a:bodyPr>
          <a:lstStyle/>
          <a:p>
            <a:pPr algn="ctr"/>
            <a:r>
              <a:rPr lang="en-US" sz="4400" dirty="0">
                <a:latin typeface="Arial Rounded MT Bold" panose="020F0704030504030204" pitchFamily="34" charset="0"/>
                <a:cs typeface="Segoe UI" panose="020B0502040204020203" pitchFamily="34" charset="0"/>
              </a:rPr>
              <a:t>Wellbeing Matters</a:t>
            </a:r>
          </a:p>
          <a:p>
            <a:pPr algn="ctr"/>
            <a:r>
              <a:rPr lang="en-US" sz="4400" dirty="0">
                <a:latin typeface="Arial Rounded MT Bold" panose="020F0704030504030204" pitchFamily="34" charset="0"/>
                <a:cs typeface="Segoe UI" panose="020B0502040204020203" pitchFamily="34" charset="0"/>
              </a:rPr>
              <a:t>Social Prescribing </a:t>
            </a:r>
            <a:r>
              <a:rPr lang="en-US" sz="3600" dirty="0">
                <a:latin typeface="Arial Rounded MT Bold" panose="020F0704030504030204" pitchFamily="34" charset="0"/>
                <a:cs typeface="Segoe UI" panose="020B0502040204020203" pitchFamily="34" charset="0"/>
              </a:rPr>
              <a:t> </a:t>
            </a:r>
            <a:endParaRPr lang="en-GB" sz="3600" dirty="0">
              <a:latin typeface="Arial Rounded MT Bold" panose="020F0704030504030204" pitchFamily="34" charset="0"/>
              <a:cs typeface="Segoe UI" panose="020B0502040204020203" pitchFamily="34" charset="0"/>
            </a:endParaRPr>
          </a:p>
        </p:txBody>
      </p:sp>
    </p:spTree>
    <p:extLst>
      <p:ext uri="{BB962C8B-B14F-4D97-AF65-F5344CB8AC3E}">
        <p14:creationId xmlns:p14="http://schemas.microsoft.com/office/powerpoint/2010/main" val="411162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973E1F-1464-2D5C-4DE6-A1EECE5E6ECF}"/>
            </a:ext>
          </a:extLst>
        </p:cNvPr>
        <p:cNvGrpSpPr/>
        <p:nvPr/>
      </p:nvGrpSpPr>
      <p:grpSpPr>
        <a:xfrm>
          <a:off x="0" y="0"/>
          <a:ext cx="0" cy="0"/>
          <a:chOff x="0" y="0"/>
          <a:chExt cx="0" cy="0"/>
        </a:xfrm>
      </p:grpSpPr>
      <p:sp>
        <p:nvSpPr>
          <p:cNvPr id="3" name="TextBox 5">
            <a:extLst>
              <a:ext uri="{FF2B5EF4-FFF2-40B4-BE49-F238E27FC236}">
                <a16:creationId xmlns:a16="http://schemas.microsoft.com/office/drawing/2014/main" id="{1F9D84FA-7EDB-3473-87D2-1AA1C4B3DC18}"/>
              </a:ext>
            </a:extLst>
          </p:cNvPr>
          <p:cNvSpPr txBox="1"/>
          <p:nvPr/>
        </p:nvSpPr>
        <p:spPr>
          <a:xfrm>
            <a:off x="-414983" y="375567"/>
            <a:ext cx="9106263" cy="755558"/>
          </a:xfrm>
          <a:prstGeom prst="rect">
            <a:avLst/>
          </a:prstGeom>
        </p:spPr>
        <p:txBody>
          <a:bodyPr vert="horz" lIns="91440" tIns="45720" rIns="91440" bIns="45720" rtlCol="0" anchor="ctr" anchorCtr="0" compatLnSpc="1">
            <a:normAutofit/>
          </a:bodyPr>
          <a:lstStyle/>
          <a:p>
            <a:pPr marL="0" marR="0" lvl="0" indent="0" algn="ctr" fontAlgn="auto">
              <a:lnSpc>
                <a:spcPct val="90000"/>
              </a:lnSpc>
              <a:spcBef>
                <a:spcPct val="0"/>
              </a:spcBef>
              <a:spcAft>
                <a:spcPts val="600"/>
              </a:spcAft>
              <a:tabLst/>
              <a:defRPr sz="1800" b="0" i="0" u="none" strike="noStrike" kern="0" cap="none" spc="0" baseline="0">
                <a:solidFill>
                  <a:srgbClr val="000000"/>
                </a:solidFill>
                <a:uFillTx/>
              </a:defRPr>
            </a:pPr>
            <a:r>
              <a:rPr lang="en-US" sz="4400" b="1" dirty="0">
                <a:solidFill>
                  <a:srgbClr val="7030A0"/>
                </a:solidFill>
                <a:latin typeface="Arial" panose="020B0604020202020204" pitchFamily="34" charset="0"/>
                <a:ea typeface="+mj-ea"/>
                <a:cs typeface="Arial" panose="020B0604020202020204" pitchFamily="34" charset="0"/>
              </a:rPr>
              <a:t>Wellbeing Matters’ outcomes </a:t>
            </a:r>
            <a:r>
              <a:rPr lang="en-US" sz="4400" b="1" dirty="0">
                <a:latin typeface="Arial" panose="020B0604020202020204" pitchFamily="34" charset="0"/>
                <a:ea typeface="+mj-ea"/>
                <a:cs typeface="Arial" panose="020B0604020202020204" pitchFamily="34" charset="0"/>
              </a:rPr>
              <a:t> </a:t>
            </a:r>
            <a:endParaRPr lang="en-US" sz="4400" b="1" i="0" u="none" strike="noStrike" cap="none" spc="0" baseline="0" dirty="0">
              <a:uFillTx/>
              <a:latin typeface="Arial" panose="020B0604020202020204" pitchFamily="34" charset="0"/>
              <a:ea typeface="+mj-ea"/>
              <a:cs typeface="Arial" panose="020B0604020202020204" pitchFamily="34" charset="0"/>
            </a:endParaRPr>
          </a:p>
        </p:txBody>
      </p:sp>
      <p:pic>
        <p:nvPicPr>
          <p:cNvPr id="2" name="Picture 3">
            <a:extLst>
              <a:ext uri="{FF2B5EF4-FFF2-40B4-BE49-F238E27FC236}">
                <a16:creationId xmlns:a16="http://schemas.microsoft.com/office/drawing/2014/main" id="{8335D580-0C7A-4B84-DF01-49C8CED1DEFE}"/>
              </a:ext>
            </a:extLst>
          </p:cNvPr>
          <p:cNvPicPr>
            <a:picLocks noChangeAspect="1"/>
          </p:cNvPicPr>
          <p:nvPr/>
        </p:nvPicPr>
        <p:blipFill>
          <a:blip r:embed="rId3"/>
          <a:stretch>
            <a:fillRect/>
          </a:stretch>
        </p:blipFill>
        <p:spPr>
          <a:xfrm>
            <a:off x="11001343" y="108953"/>
            <a:ext cx="1112493" cy="1063541"/>
          </a:xfrm>
          <a:prstGeom prst="rect">
            <a:avLst/>
          </a:prstGeom>
          <a:noFill/>
          <a:ln cap="flat">
            <a:noFill/>
          </a:ln>
        </p:spPr>
      </p:pic>
      <p:pic>
        <p:nvPicPr>
          <p:cNvPr id="5" name="Picture 4" descr="A purple and white text on a black background&#10;&#10;Description automatically generated">
            <a:extLst>
              <a:ext uri="{FF2B5EF4-FFF2-40B4-BE49-F238E27FC236}">
                <a16:creationId xmlns:a16="http://schemas.microsoft.com/office/drawing/2014/main" id="{C3EF6920-298F-9EEA-3791-61E80DCC44D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68908" y="6088663"/>
            <a:ext cx="2223091" cy="833659"/>
          </a:xfrm>
          <a:prstGeom prst="rect">
            <a:avLst/>
          </a:prstGeom>
        </p:spPr>
      </p:pic>
      <p:pic>
        <p:nvPicPr>
          <p:cNvPr id="8" name="Picture 7">
            <a:extLst>
              <a:ext uri="{FF2B5EF4-FFF2-40B4-BE49-F238E27FC236}">
                <a16:creationId xmlns:a16="http://schemas.microsoft.com/office/drawing/2014/main" id="{49132C46-F51F-5135-BC93-40099F35608D}"/>
              </a:ext>
            </a:extLst>
          </p:cNvPr>
          <p:cNvPicPr>
            <a:picLocks noChangeAspect="1"/>
          </p:cNvPicPr>
          <p:nvPr/>
        </p:nvPicPr>
        <p:blipFill>
          <a:blip r:embed="rId5"/>
          <a:stretch>
            <a:fillRect/>
          </a:stretch>
        </p:blipFill>
        <p:spPr>
          <a:xfrm>
            <a:off x="9416374" y="4682420"/>
            <a:ext cx="2567462" cy="714654"/>
          </a:xfrm>
          <a:prstGeom prst="rect">
            <a:avLst/>
          </a:prstGeom>
        </p:spPr>
      </p:pic>
      <p:pic>
        <p:nvPicPr>
          <p:cNvPr id="10" name="Picture 9">
            <a:extLst>
              <a:ext uri="{FF2B5EF4-FFF2-40B4-BE49-F238E27FC236}">
                <a16:creationId xmlns:a16="http://schemas.microsoft.com/office/drawing/2014/main" id="{F9F70573-6B69-B37D-5892-FDD2957F44E3}"/>
              </a:ext>
            </a:extLst>
          </p:cNvPr>
          <p:cNvPicPr>
            <a:picLocks noChangeAspect="1"/>
          </p:cNvPicPr>
          <p:nvPr/>
        </p:nvPicPr>
        <p:blipFill>
          <a:blip r:embed="rId6"/>
          <a:stretch>
            <a:fillRect/>
          </a:stretch>
        </p:blipFill>
        <p:spPr>
          <a:xfrm>
            <a:off x="77637" y="3536229"/>
            <a:ext cx="9194379" cy="3116638"/>
          </a:xfrm>
          <a:prstGeom prst="rect">
            <a:avLst/>
          </a:prstGeom>
        </p:spPr>
      </p:pic>
      <p:sp>
        <p:nvSpPr>
          <p:cNvPr id="11" name="TextBox 10">
            <a:extLst>
              <a:ext uri="{FF2B5EF4-FFF2-40B4-BE49-F238E27FC236}">
                <a16:creationId xmlns:a16="http://schemas.microsoft.com/office/drawing/2014/main" id="{34C58966-84D9-A9DA-6EFE-5C451BE9566C}"/>
              </a:ext>
            </a:extLst>
          </p:cNvPr>
          <p:cNvSpPr txBox="1"/>
          <p:nvPr/>
        </p:nvSpPr>
        <p:spPr>
          <a:xfrm>
            <a:off x="204439" y="1182480"/>
            <a:ext cx="11353150" cy="2369880"/>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Our </a:t>
            </a:r>
            <a:r>
              <a:rPr lang="en-GB" sz="2000" b="1" dirty="0">
                <a:latin typeface="Arial" panose="020B0604020202020204" pitchFamily="34" charset="0"/>
                <a:cs typeface="Arial" panose="020B0604020202020204" pitchFamily="34" charset="0"/>
              </a:rPr>
              <a:t>development worker team </a:t>
            </a:r>
            <a:r>
              <a:rPr lang="en-GB" sz="2000" dirty="0">
                <a:latin typeface="Arial" panose="020B0604020202020204" pitchFamily="34" charset="0"/>
                <a:cs typeface="Arial" panose="020B0604020202020204" pitchFamily="34" charset="0"/>
              </a:rPr>
              <a:t>supported a new sleep well project with capacity building support and feedback. </a:t>
            </a:r>
          </a:p>
          <a:p>
            <a:endParaRPr lang="en-GB" sz="800" dirty="0">
              <a:latin typeface="Arial" panose="020B0604020202020204" pitchFamily="34" charset="0"/>
              <a:cs typeface="Arial" panose="020B0604020202020204" pitchFamily="34" charset="0"/>
            </a:endParaRPr>
          </a:p>
          <a:p>
            <a:pPr>
              <a:buNone/>
            </a:pPr>
            <a:r>
              <a:rPr lang="en-GB"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r>
              <a:rPr lang="en-GB" sz="20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Emma and Nosheela have attended workshops and provide us with continual pointers and feedback which have been gratefully received. We hope to build on our work together with another round of Sleeping Well creative health sessions with existing and new participants and are keen on providing a legacy from the project with Wellbeing Matters though various self-led creative health resources.’ </a:t>
            </a:r>
            <a:r>
              <a:rPr lang="en-GB" sz="20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 </a:t>
            </a:r>
            <a:r>
              <a:rPr lang="en-GB" sz="2000" b="1" dirty="0">
                <a:solidFill>
                  <a:srgbClr val="000000"/>
                </a:solidFill>
                <a:effectLst/>
                <a:latin typeface="Calibri" panose="020F0502020204030204" pitchFamily="34" charset="0"/>
                <a:ea typeface="Times New Roman" panose="02020603050405020304" pitchFamily="18" charset="0"/>
                <a:cs typeface="Aptos" panose="020B0004020202020204" pitchFamily="34" charset="0"/>
              </a:rPr>
              <a:t>Dr Anna Fielding</a:t>
            </a:r>
            <a:r>
              <a:rPr lang="en-GB" sz="2000" b="1" dirty="0">
                <a:latin typeface="Aptos" panose="020B0004020202020204" pitchFamily="34" charset="0"/>
                <a:ea typeface="Times New Roman" panose="02020603050405020304" pitchFamily="18" charset="0"/>
                <a:cs typeface="Aptos" panose="020B0004020202020204" pitchFamily="34" charset="0"/>
              </a:rPr>
              <a:t>, </a:t>
            </a:r>
            <a:r>
              <a:rPr lang="en-GB" sz="2000" b="1" dirty="0">
                <a:solidFill>
                  <a:srgbClr val="000000"/>
                </a:solidFill>
                <a:effectLst/>
                <a:latin typeface="Calibri" panose="020F0502020204030204" pitchFamily="34" charset="0"/>
                <a:ea typeface="Times New Roman" panose="02020603050405020304" pitchFamily="18" charset="0"/>
                <a:cs typeface="Aptos" panose="020B0004020202020204" pitchFamily="34" charset="0"/>
              </a:rPr>
              <a:t>Project Officer, Ordsall Hall and the University of Manchester</a:t>
            </a:r>
            <a:endParaRPr lang="en-GB"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969141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E80C4-0148-EE5D-F75D-110D35F12BC3}"/>
            </a:ext>
          </a:extLst>
        </p:cNvPr>
        <p:cNvGrpSpPr/>
        <p:nvPr/>
      </p:nvGrpSpPr>
      <p:grpSpPr>
        <a:xfrm>
          <a:off x="0" y="0"/>
          <a:ext cx="0" cy="0"/>
          <a:chOff x="0" y="0"/>
          <a:chExt cx="0" cy="0"/>
        </a:xfrm>
      </p:grpSpPr>
      <p:sp>
        <p:nvSpPr>
          <p:cNvPr id="3" name="TextBox 5">
            <a:extLst>
              <a:ext uri="{FF2B5EF4-FFF2-40B4-BE49-F238E27FC236}">
                <a16:creationId xmlns:a16="http://schemas.microsoft.com/office/drawing/2014/main" id="{B78F2E94-801E-E7BC-B533-37FD98C30A4E}"/>
              </a:ext>
            </a:extLst>
          </p:cNvPr>
          <p:cNvSpPr txBox="1"/>
          <p:nvPr/>
        </p:nvSpPr>
        <p:spPr>
          <a:xfrm>
            <a:off x="-414983" y="375567"/>
            <a:ext cx="9106263" cy="755558"/>
          </a:xfrm>
          <a:prstGeom prst="rect">
            <a:avLst/>
          </a:prstGeom>
        </p:spPr>
        <p:txBody>
          <a:bodyPr vert="horz" lIns="91440" tIns="45720" rIns="91440" bIns="45720" rtlCol="0" anchor="ctr" anchorCtr="0" compatLnSpc="1">
            <a:normAutofit/>
          </a:bodyPr>
          <a:lstStyle/>
          <a:p>
            <a:pPr marL="0" marR="0" lvl="0" indent="0" algn="ctr" fontAlgn="auto">
              <a:lnSpc>
                <a:spcPct val="90000"/>
              </a:lnSpc>
              <a:spcBef>
                <a:spcPct val="0"/>
              </a:spcBef>
              <a:spcAft>
                <a:spcPts val="600"/>
              </a:spcAft>
              <a:tabLst/>
              <a:defRPr sz="1800" b="0" i="0" u="none" strike="noStrike" kern="0" cap="none" spc="0" baseline="0">
                <a:solidFill>
                  <a:srgbClr val="000000"/>
                </a:solidFill>
                <a:uFillTx/>
              </a:defRPr>
            </a:pPr>
            <a:r>
              <a:rPr lang="en-US" sz="4400" b="1" dirty="0">
                <a:solidFill>
                  <a:srgbClr val="7030A0"/>
                </a:solidFill>
                <a:latin typeface="Arial" panose="020B0604020202020204" pitchFamily="34" charset="0"/>
                <a:ea typeface="+mj-ea"/>
                <a:cs typeface="Arial" panose="020B0604020202020204" pitchFamily="34" charset="0"/>
              </a:rPr>
              <a:t>Wellbeing Matters case study </a:t>
            </a:r>
            <a:r>
              <a:rPr lang="en-US" sz="4400" b="1" dirty="0">
                <a:latin typeface="Arial" panose="020B0604020202020204" pitchFamily="34" charset="0"/>
                <a:ea typeface="+mj-ea"/>
                <a:cs typeface="Arial" panose="020B0604020202020204" pitchFamily="34" charset="0"/>
              </a:rPr>
              <a:t> </a:t>
            </a:r>
            <a:endParaRPr lang="en-US" sz="4400" b="1" i="0" u="none" strike="noStrike" cap="none" spc="0" baseline="0" dirty="0">
              <a:uFillTx/>
              <a:latin typeface="Arial" panose="020B0604020202020204" pitchFamily="34" charset="0"/>
              <a:ea typeface="+mj-ea"/>
              <a:cs typeface="Arial" panose="020B0604020202020204" pitchFamily="34" charset="0"/>
            </a:endParaRPr>
          </a:p>
        </p:txBody>
      </p:sp>
      <p:pic>
        <p:nvPicPr>
          <p:cNvPr id="2" name="Picture 3">
            <a:extLst>
              <a:ext uri="{FF2B5EF4-FFF2-40B4-BE49-F238E27FC236}">
                <a16:creationId xmlns:a16="http://schemas.microsoft.com/office/drawing/2014/main" id="{F53ACD7D-F6F4-B947-D632-ADC6BA653A46}"/>
              </a:ext>
            </a:extLst>
          </p:cNvPr>
          <p:cNvPicPr>
            <a:picLocks noChangeAspect="1"/>
          </p:cNvPicPr>
          <p:nvPr/>
        </p:nvPicPr>
        <p:blipFill>
          <a:blip r:embed="rId3"/>
          <a:stretch>
            <a:fillRect/>
          </a:stretch>
        </p:blipFill>
        <p:spPr>
          <a:xfrm>
            <a:off x="11001343" y="108953"/>
            <a:ext cx="1112493" cy="1063541"/>
          </a:xfrm>
          <a:prstGeom prst="rect">
            <a:avLst/>
          </a:prstGeom>
          <a:noFill/>
          <a:ln cap="flat">
            <a:noFill/>
          </a:ln>
        </p:spPr>
      </p:pic>
      <p:pic>
        <p:nvPicPr>
          <p:cNvPr id="5" name="Picture 4" descr="A purple and white text on a black background&#10;&#10;Description automatically generated">
            <a:extLst>
              <a:ext uri="{FF2B5EF4-FFF2-40B4-BE49-F238E27FC236}">
                <a16:creationId xmlns:a16="http://schemas.microsoft.com/office/drawing/2014/main" id="{D97A22CD-C9F5-1E3B-FE03-77107DB68D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68908" y="6088663"/>
            <a:ext cx="2223091" cy="833659"/>
          </a:xfrm>
          <a:prstGeom prst="rect">
            <a:avLst/>
          </a:prstGeom>
        </p:spPr>
      </p:pic>
      <p:pic>
        <p:nvPicPr>
          <p:cNvPr id="8" name="Picture 7">
            <a:extLst>
              <a:ext uri="{FF2B5EF4-FFF2-40B4-BE49-F238E27FC236}">
                <a16:creationId xmlns:a16="http://schemas.microsoft.com/office/drawing/2014/main" id="{AAD7A5A7-DD65-6343-6AA7-BA4195CF0C80}"/>
              </a:ext>
            </a:extLst>
          </p:cNvPr>
          <p:cNvPicPr>
            <a:picLocks noChangeAspect="1"/>
          </p:cNvPicPr>
          <p:nvPr/>
        </p:nvPicPr>
        <p:blipFill>
          <a:blip r:embed="rId5"/>
          <a:stretch>
            <a:fillRect/>
          </a:stretch>
        </p:blipFill>
        <p:spPr>
          <a:xfrm>
            <a:off x="8487879" y="316528"/>
            <a:ext cx="2250817" cy="626516"/>
          </a:xfrm>
          <a:prstGeom prst="rect">
            <a:avLst/>
          </a:prstGeom>
        </p:spPr>
      </p:pic>
      <p:sp>
        <p:nvSpPr>
          <p:cNvPr id="11" name="TextBox 10">
            <a:extLst>
              <a:ext uri="{FF2B5EF4-FFF2-40B4-BE49-F238E27FC236}">
                <a16:creationId xmlns:a16="http://schemas.microsoft.com/office/drawing/2014/main" id="{ECC117D3-202C-4507-F648-908441EF6966}"/>
              </a:ext>
            </a:extLst>
          </p:cNvPr>
          <p:cNvSpPr txBox="1"/>
          <p:nvPr/>
        </p:nvSpPr>
        <p:spPr>
          <a:xfrm>
            <a:off x="263776" y="1631874"/>
            <a:ext cx="11293813" cy="5338897"/>
          </a:xfrm>
          <a:prstGeom prst="rect">
            <a:avLst/>
          </a:prstGeom>
          <a:noFill/>
        </p:spPr>
        <p:txBody>
          <a:bodyPr wrap="square" rtlCol="0">
            <a:spAutoFit/>
          </a:bodyPr>
          <a:lstStyle/>
          <a:p>
            <a:r>
              <a:rPr lang="en-GB" sz="1600" kern="100" dirty="0">
                <a:effectLst/>
                <a:latin typeface="Arial" panose="020B0604020202020204" pitchFamily="34" charset="0"/>
                <a:ea typeface="Aptos" panose="020B0004020202020204" pitchFamily="34" charset="0"/>
                <a:cs typeface="Arial" panose="020B0604020202020204" pitchFamily="34" charset="0"/>
              </a:rPr>
              <a:t>[Terry] was referred by </a:t>
            </a:r>
            <a:r>
              <a:rPr lang="en-GB" sz="1600" b="1" kern="100" dirty="0">
                <a:effectLst/>
                <a:latin typeface="Arial" panose="020B0604020202020204" pitchFamily="34" charset="0"/>
                <a:ea typeface="Aptos" panose="020B0004020202020204" pitchFamily="34" charset="0"/>
                <a:cs typeface="Arial" panose="020B0604020202020204" pitchFamily="34" charset="0"/>
              </a:rPr>
              <a:t>St Andrews MP to Wellbeing Matters </a:t>
            </a:r>
            <a:r>
              <a:rPr lang="en-GB" sz="1600" kern="100" dirty="0">
                <a:effectLst/>
                <a:latin typeface="Arial" panose="020B0604020202020204" pitchFamily="34" charset="0"/>
                <a:ea typeface="Aptos" panose="020B0004020202020204" pitchFamily="34" charset="0"/>
                <a:cs typeface="Arial" panose="020B0604020202020204" pitchFamily="34" charset="0"/>
              </a:rPr>
              <a:t>after previous engagement with the programme in 2022, for </a:t>
            </a:r>
            <a:r>
              <a:rPr lang="en-GB" sz="1600" b="1" kern="100" dirty="0">
                <a:effectLst/>
                <a:latin typeface="Arial" panose="020B0604020202020204" pitchFamily="34" charset="0"/>
                <a:ea typeface="Aptos" panose="020B0004020202020204" pitchFamily="34" charset="0"/>
                <a:cs typeface="Arial" panose="020B0604020202020204" pitchFamily="34" charset="0"/>
              </a:rPr>
              <a:t>anxiety.</a:t>
            </a:r>
            <a:r>
              <a:rPr lang="en-GB" sz="1600" kern="100" dirty="0">
                <a:effectLst/>
                <a:latin typeface="Arial" panose="020B0604020202020204" pitchFamily="34" charset="0"/>
                <a:ea typeface="Aptos" panose="020B0004020202020204" pitchFamily="34" charset="0"/>
                <a:cs typeface="Arial" panose="020B0604020202020204" pitchFamily="34" charset="0"/>
              </a:rPr>
              <a:t> </a:t>
            </a:r>
            <a:r>
              <a:rPr lang="en-GB" sz="1600" kern="100" dirty="0">
                <a:latin typeface="Arial" panose="020B0604020202020204" pitchFamily="34" charset="0"/>
                <a:ea typeface="Aptos" panose="020B0004020202020204" pitchFamily="34" charset="0"/>
                <a:cs typeface="Arial" panose="020B0604020202020204" pitchFamily="34" charset="0"/>
              </a:rPr>
              <a:t>[Terry]</a:t>
            </a:r>
            <a:r>
              <a:rPr lang="en-GB" sz="1600" kern="100" dirty="0">
                <a:effectLst/>
                <a:latin typeface="Arial" panose="020B0604020202020204" pitchFamily="34" charset="0"/>
                <a:ea typeface="Aptos" panose="020B0004020202020204" pitchFamily="34" charset="0"/>
                <a:cs typeface="Arial" panose="020B0604020202020204" pitchFamily="34" charset="0"/>
              </a:rPr>
              <a:t> has struggled with his mental and physical health and had recently finished attending sessions at START. He explained that as the course started to come to an end, it has triggered his anxiety and depression. He was worried that he would be unable to fill his time with something that he enjoyed and that he would be set back to how he felt before attending START.</a:t>
            </a:r>
          </a:p>
          <a:p>
            <a:endParaRPr lang="en-GB" sz="1600" kern="100" dirty="0">
              <a:effectLst/>
              <a:latin typeface="Arial" panose="020B0604020202020204" pitchFamily="34" charset="0"/>
              <a:ea typeface="Aptos" panose="020B0004020202020204" pitchFamily="34" charset="0"/>
              <a:cs typeface="Arial" panose="020B0604020202020204" pitchFamily="34" charset="0"/>
            </a:endParaRPr>
          </a:p>
          <a:p>
            <a:r>
              <a:rPr lang="en-GB" sz="1600" kern="100" dirty="0">
                <a:latin typeface="Arial" panose="020B0604020202020204" pitchFamily="34" charset="0"/>
                <a:ea typeface="Aptos" panose="020B0004020202020204" pitchFamily="34" charset="0"/>
                <a:cs typeface="Arial" panose="020B0604020202020204" pitchFamily="34" charset="0"/>
              </a:rPr>
              <a:t>A</a:t>
            </a:r>
            <a:r>
              <a:rPr lang="en-GB" sz="1600" kern="100" dirty="0">
                <a:effectLst/>
                <a:latin typeface="Arial" panose="020B0604020202020204" pitchFamily="34" charset="0"/>
                <a:ea typeface="Aptos" panose="020B0004020202020204" pitchFamily="34" charset="0"/>
                <a:cs typeface="Arial" panose="020B0604020202020204" pitchFamily="34" charset="0"/>
              </a:rPr>
              <a:t>fter initial discussions on his anxiety and trouble sleeping, </a:t>
            </a:r>
            <a:r>
              <a:rPr lang="en-GB" sz="1600" b="1" kern="100" dirty="0">
                <a:latin typeface="Arial" panose="020B0604020202020204" pitchFamily="34" charset="0"/>
                <a:ea typeface="Aptos" panose="020B0004020202020204" pitchFamily="34" charset="0"/>
                <a:cs typeface="Arial" panose="020B0604020202020204" pitchFamily="34" charset="0"/>
              </a:rPr>
              <a:t>[Terry]</a:t>
            </a:r>
            <a:r>
              <a:rPr lang="en-GB" sz="1600" b="1" kern="100" dirty="0">
                <a:effectLst/>
                <a:latin typeface="Arial" panose="020B0604020202020204" pitchFamily="34" charset="0"/>
                <a:ea typeface="Aptos" panose="020B0004020202020204" pitchFamily="34" charset="0"/>
                <a:cs typeface="Arial" panose="020B0604020202020204" pitchFamily="34" charset="0"/>
              </a:rPr>
              <a:t> his Community </a:t>
            </a:r>
            <a:r>
              <a:rPr lang="en-GB" sz="1600" b="1" kern="100" dirty="0">
                <a:latin typeface="Arial" panose="020B0604020202020204" pitchFamily="34" charset="0"/>
                <a:ea typeface="Aptos" panose="020B0004020202020204" pitchFamily="34" charset="0"/>
                <a:cs typeface="Arial" panose="020B0604020202020204" pitchFamily="34" charset="0"/>
              </a:rPr>
              <a:t>Connector suggested few options and then </a:t>
            </a:r>
            <a:r>
              <a:rPr lang="en-GB" sz="1600" b="1" kern="100" dirty="0">
                <a:effectLst/>
                <a:latin typeface="Arial" panose="020B0604020202020204" pitchFamily="34" charset="0"/>
                <a:ea typeface="Aptos" panose="020B0004020202020204" pitchFamily="34" charset="0"/>
                <a:cs typeface="Arial" panose="020B0604020202020204" pitchFamily="34" charset="0"/>
              </a:rPr>
              <a:t>supported </a:t>
            </a:r>
            <a:r>
              <a:rPr lang="en-GB" sz="1600" b="1" kern="100" dirty="0">
                <a:latin typeface="Arial" panose="020B0604020202020204" pitchFamily="34" charset="0"/>
                <a:ea typeface="Aptos" panose="020B0004020202020204" pitchFamily="34" charset="0"/>
                <a:cs typeface="Arial" panose="020B0604020202020204" pitchFamily="34" charset="0"/>
              </a:rPr>
              <a:t>[Terry] </a:t>
            </a:r>
            <a:r>
              <a:rPr lang="en-GB" sz="1600" b="1" kern="100" dirty="0">
                <a:effectLst/>
                <a:latin typeface="Arial" panose="020B0604020202020204" pitchFamily="34" charset="0"/>
                <a:ea typeface="Aptos" panose="020B0004020202020204" pitchFamily="34" charset="0"/>
                <a:cs typeface="Arial" panose="020B0604020202020204" pitchFamily="34" charset="0"/>
              </a:rPr>
              <a:t>to the Sleep Well programme at Ordsall Hall</a:t>
            </a:r>
            <a:r>
              <a:rPr lang="en-GB" sz="1600" kern="100" dirty="0">
                <a:effectLst/>
                <a:latin typeface="Arial" panose="020B0604020202020204" pitchFamily="34" charset="0"/>
                <a:ea typeface="Aptos" panose="020B0004020202020204" pitchFamily="34" charset="0"/>
                <a:cs typeface="Arial" panose="020B0604020202020204" pitchFamily="34" charset="0"/>
              </a:rPr>
              <a:t>. </a:t>
            </a:r>
          </a:p>
          <a:p>
            <a:endParaRPr lang="en-GB" sz="1600" kern="100" dirty="0">
              <a:effectLst/>
              <a:latin typeface="Arial" panose="020B0604020202020204" pitchFamily="34" charset="0"/>
              <a:ea typeface="Aptos" panose="020B0004020202020204" pitchFamily="34" charset="0"/>
              <a:cs typeface="Arial" panose="020B0604020202020204" pitchFamily="34" charset="0"/>
            </a:endParaRPr>
          </a:p>
          <a:p>
            <a:pPr>
              <a:lnSpc>
                <a:spcPct val="115000"/>
              </a:lnSpc>
              <a:spcAft>
                <a:spcPts val="800"/>
              </a:spcAft>
              <a:buNone/>
            </a:pPr>
            <a:r>
              <a:rPr lang="en-GB" sz="1600" kern="100" dirty="0">
                <a:effectLst/>
                <a:latin typeface="Arial" panose="020B0604020202020204" pitchFamily="34" charset="0"/>
                <a:ea typeface="Aptos" panose="020B0004020202020204" pitchFamily="34" charset="0"/>
                <a:cs typeface="Arial" panose="020B0604020202020204" pitchFamily="34" charset="0"/>
              </a:rPr>
              <a:t>[Terry] attended the sleep well sessions and became more comfortable and engaged in the sessions. [Terry] linked in with our Wellbeing Matters development worker Emma. He showed Emma the different techniques that had been taught in the class, and that he had been going home and practicing these. </a:t>
            </a:r>
            <a:r>
              <a:rPr lang="en-GB" sz="1600" kern="100" dirty="0">
                <a:latin typeface="Arial" panose="020B0604020202020204" pitchFamily="34" charset="0"/>
                <a:ea typeface="Aptos" panose="020B0004020202020204" pitchFamily="34" charset="0"/>
                <a:cs typeface="Arial" panose="020B0604020202020204" pitchFamily="34" charset="0"/>
              </a:rPr>
              <a:t>Emma shared she </a:t>
            </a:r>
            <a:r>
              <a:rPr lang="en-GB" sz="1600" kern="100" dirty="0">
                <a:effectLst/>
                <a:latin typeface="Arial" panose="020B0604020202020204" pitchFamily="34" charset="0"/>
                <a:ea typeface="Aptos" panose="020B0004020202020204" pitchFamily="34" charset="0"/>
                <a:cs typeface="Arial" panose="020B0604020202020204" pitchFamily="34" charset="0"/>
              </a:rPr>
              <a:t>was really inspired by the amazing artwork [Terry] showed me. It was clear that these sessions have </a:t>
            </a:r>
            <a:r>
              <a:rPr lang="en-GB" sz="1600" b="1" kern="100" dirty="0">
                <a:effectLst/>
                <a:latin typeface="Arial" panose="020B0604020202020204" pitchFamily="34" charset="0"/>
                <a:ea typeface="Aptos" panose="020B0004020202020204" pitchFamily="34" charset="0"/>
                <a:cs typeface="Arial" panose="020B0604020202020204" pitchFamily="34" charset="0"/>
              </a:rPr>
              <a:t>re-ignited his passion for being creative </a:t>
            </a:r>
            <a:r>
              <a:rPr lang="en-GB" sz="1600" kern="100" dirty="0">
                <a:effectLst/>
                <a:latin typeface="Arial" panose="020B0604020202020204" pitchFamily="34" charset="0"/>
                <a:ea typeface="Aptos" panose="020B0004020202020204" pitchFamily="34" charset="0"/>
                <a:cs typeface="Arial" panose="020B0604020202020204" pitchFamily="34" charset="0"/>
              </a:rPr>
              <a:t>and he was session; than ‘just ok at art’.  [Terry] said </a:t>
            </a:r>
            <a:r>
              <a:rPr lang="en-GB" sz="1600" b="1" kern="100" dirty="0">
                <a:effectLst/>
                <a:latin typeface="Arial" panose="020B0604020202020204" pitchFamily="34" charset="0"/>
                <a:ea typeface="Aptos" panose="020B0004020202020204" pitchFamily="34" charset="0"/>
                <a:cs typeface="Arial" panose="020B0604020202020204" pitchFamily="34" charset="0"/>
              </a:rPr>
              <a:t>‘‘I joined my local library a few years ago but I didn’t use it very often, but this has prompted me to go into the library…It’s made me start reading more.’</a:t>
            </a:r>
            <a:endParaRPr lang="en-GB" sz="1600" kern="100" dirty="0">
              <a:effectLst/>
              <a:latin typeface="Arial" panose="020B0604020202020204" pitchFamily="34" charset="0"/>
              <a:ea typeface="Aptos" panose="020B0004020202020204" pitchFamily="34" charset="0"/>
              <a:cs typeface="Arial" panose="020B0604020202020204" pitchFamily="34" charset="0"/>
            </a:endParaRPr>
          </a:p>
          <a:p>
            <a:pPr>
              <a:lnSpc>
                <a:spcPct val="115000"/>
              </a:lnSpc>
              <a:spcAft>
                <a:spcPts val="800"/>
              </a:spcAft>
            </a:pPr>
            <a:r>
              <a:rPr lang="en-GB" sz="1600" kern="100" dirty="0">
                <a:latin typeface="Arial" panose="020B0604020202020204" pitchFamily="34" charset="0"/>
                <a:ea typeface="Aptos" panose="020B0004020202020204" pitchFamily="34" charset="0"/>
                <a:cs typeface="Arial" panose="020B0604020202020204" pitchFamily="34" charset="0"/>
              </a:rPr>
              <a:t>[Terry]</a:t>
            </a:r>
            <a:r>
              <a:rPr lang="en-GB" sz="1600" kern="100" dirty="0">
                <a:effectLst/>
                <a:latin typeface="Arial" panose="020B0604020202020204" pitchFamily="34" charset="0"/>
                <a:ea typeface="Aptos" panose="020B0004020202020204" pitchFamily="34" charset="0"/>
                <a:cs typeface="Arial" panose="020B0604020202020204" pitchFamily="34" charset="0"/>
              </a:rPr>
              <a:t> completed the full 6 weeks sessions; He has also signed back up to the next round of the Sleep Well project and as a result has now started to </a:t>
            </a:r>
            <a:r>
              <a:rPr lang="en-GB" sz="1600" b="1" kern="100" dirty="0">
                <a:effectLst/>
                <a:latin typeface="Arial" panose="020B0604020202020204" pitchFamily="34" charset="0"/>
                <a:ea typeface="Aptos" panose="020B0004020202020204" pitchFamily="34" charset="0"/>
                <a:cs typeface="Arial" panose="020B0604020202020204" pitchFamily="34" charset="0"/>
              </a:rPr>
              <a:t>volunteer at Ordsall Hall</a:t>
            </a:r>
            <a:r>
              <a:rPr lang="en-GB" sz="1600" kern="100" dirty="0">
                <a:effectLst/>
                <a:latin typeface="Arial" panose="020B0604020202020204" pitchFamily="34" charset="0"/>
                <a:ea typeface="Aptos" panose="020B0004020202020204" pitchFamily="34" charset="0"/>
                <a:cs typeface="Arial" panose="020B0604020202020204" pitchFamily="34" charset="0"/>
              </a:rPr>
              <a:t>. When asking </a:t>
            </a:r>
            <a:r>
              <a:rPr lang="en-GB" sz="1600" kern="100" dirty="0">
                <a:latin typeface="Arial" panose="020B0604020202020204" pitchFamily="34" charset="0"/>
                <a:ea typeface="Aptos" panose="020B0004020202020204" pitchFamily="34" charset="0"/>
                <a:cs typeface="Arial" panose="020B0604020202020204" pitchFamily="34" charset="0"/>
              </a:rPr>
              <a:t>[Terry]</a:t>
            </a:r>
            <a:r>
              <a:rPr lang="en-GB" sz="1600" kern="100" dirty="0">
                <a:effectLst/>
                <a:latin typeface="Arial" panose="020B0604020202020204" pitchFamily="34" charset="0"/>
                <a:ea typeface="Aptos" panose="020B0004020202020204" pitchFamily="34" charset="0"/>
                <a:cs typeface="Arial" panose="020B0604020202020204" pitchFamily="34" charset="0"/>
              </a:rPr>
              <a:t> how the Sleep Well project has affected him, he said </a:t>
            </a:r>
            <a:r>
              <a:rPr lang="en-GB" sz="1600" b="1" kern="100" dirty="0">
                <a:effectLst/>
                <a:latin typeface="Arial" panose="020B0604020202020204" pitchFamily="34" charset="0"/>
                <a:ea typeface="Aptos" panose="020B0004020202020204" pitchFamily="34" charset="0"/>
                <a:cs typeface="Arial" panose="020B0604020202020204" pitchFamily="34" charset="0"/>
              </a:rPr>
              <a:t>‘It’s made me re-evaluate, that I’ve actually got some self-worth, you know, in me.’</a:t>
            </a:r>
            <a:endParaRPr lang="en-GB" sz="1600" kern="100" dirty="0">
              <a:effectLst/>
              <a:latin typeface="Arial" panose="020B0604020202020204" pitchFamily="34" charset="0"/>
              <a:ea typeface="Aptos" panose="020B00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8376EB9E-36B8-8C70-12B6-D0D4879268E9}"/>
              </a:ext>
            </a:extLst>
          </p:cNvPr>
          <p:cNvSpPr txBox="1"/>
          <p:nvPr/>
        </p:nvSpPr>
        <p:spPr>
          <a:xfrm>
            <a:off x="1677639" y="1005730"/>
            <a:ext cx="6474140" cy="584775"/>
          </a:xfrm>
          <a:prstGeom prst="rect">
            <a:avLst/>
          </a:prstGeom>
          <a:noFill/>
        </p:spPr>
        <p:txBody>
          <a:bodyPr wrap="square">
            <a:spAutoFit/>
          </a:bodyPr>
          <a:lstStyle/>
          <a:p>
            <a:r>
              <a:rPr lang="en-US" sz="3200" b="1" dirty="0">
                <a:solidFill>
                  <a:srgbClr val="7030A0"/>
                </a:solidFill>
                <a:latin typeface="Arial" panose="020B0604020202020204" pitchFamily="34" charset="0"/>
                <a:ea typeface="+mj-ea"/>
                <a:cs typeface="Arial" panose="020B0604020202020204" pitchFamily="34" charset="0"/>
              </a:rPr>
              <a:t>Anxiety and sleep support </a:t>
            </a:r>
            <a:endParaRPr lang="en-GB" sz="3200" dirty="0"/>
          </a:p>
        </p:txBody>
      </p:sp>
    </p:spTree>
    <p:extLst>
      <p:ext uri="{BB962C8B-B14F-4D97-AF65-F5344CB8AC3E}">
        <p14:creationId xmlns:p14="http://schemas.microsoft.com/office/powerpoint/2010/main" val="4830069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453</Words>
  <Application>Microsoft Office PowerPoint</Application>
  <PresentationFormat>Widescreen</PresentationFormat>
  <Paragraphs>16</Paragraphs>
  <Slides>3</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vt:i4>
      </vt:variant>
    </vt:vector>
  </HeadingPairs>
  <TitlesOfParts>
    <vt:vector size="9" baseType="lpstr">
      <vt:lpstr>Aptos</vt:lpstr>
      <vt:lpstr>Aptos Display</vt:lpstr>
      <vt:lpstr>Arial</vt:lpstr>
      <vt:lpstr>Arial Rounded MT Bold</vt:lpstr>
      <vt:lpstr>Calibri</vt:lpstr>
      <vt:lpstr>Office Theme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Nicola Spiby-Roberts</dc:creator>
  <cp:lastModifiedBy>Alexander, Caroline</cp:lastModifiedBy>
  <cp:revision>2</cp:revision>
  <dcterms:created xsi:type="dcterms:W3CDTF">2026-06-22T13:45:29Z</dcterms:created>
  <dcterms:modified xsi:type="dcterms:W3CDTF">2026-06-30T13:42:15Z</dcterms:modified>
</cp:coreProperties>
</file>